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png" ContentType="image/png"/>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0" r:id="rId2"/>
    <p:sldId id="364" r:id="rId3"/>
    <p:sldId id="335" r:id="rId4"/>
    <p:sldId id="273" r:id="rId5"/>
  </p:sldIdLst>
  <p:sldSz cx="9144000" cy="6858000" type="screen4x3"/>
  <p:notesSz cx="7026275" cy="9312275"/>
  <p:defaultTextStyle>
    <a:defPPr>
      <a:defRPr lang="en-US"/>
    </a:defPPr>
    <a:lvl1pPr algn="l" rtl="0" fontAlgn="base">
      <a:spcBef>
        <a:spcPct val="0"/>
      </a:spcBef>
      <a:spcAft>
        <a:spcPct val="0"/>
      </a:spcAft>
      <a:defRPr sz="2800" kern="1200">
        <a:solidFill>
          <a:srgbClr val="560F2D"/>
        </a:solidFill>
        <a:latin typeface="Arial" charset="0"/>
        <a:ea typeface="+mn-ea"/>
        <a:cs typeface="Times New Roman" pitchFamily="18" charset="0"/>
      </a:defRPr>
    </a:lvl1pPr>
    <a:lvl2pPr marL="457200" algn="l" rtl="0" fontAlgn="base">
      <a:spcBef>
        <a:spcPct val="0"/>
      </a:spcBef>
      <a:spcAft>
        <a:spcPct val="0"/>
      </a:spcAft>
      <a:defRPr sz="2800" kern="1200">
        <a:solidFill>
          <a:srgbClr val="560F2D"/>
        </a:solidFill>
        <a:latin typeface="Arial" charset="0"/>
        <a:ea typeface="+mn-ea"/>
        <a:cs typeface="Times New Roman" pitchFamily="18" charset="0"/>
      </a:defRPr>
    </a:lvl2pPr>
    <a:lvl3pPr marL="914400" algn="l" rtl="0" fontAlgn="base">
      <a:spcBef>
        <a:spcPct val="0"/>
      </a:spcBef>
      <a:spcAft>
        <a:spcPct val="0"/>
      </a:spcAft>
      <a:defRPr sz="2800" kern="1200">
        <a:solidFill>
          <a:srgbClr val="560F2D"/>
        </a:solidFill>
        <a:latin typeface="Arial" charset="0"/>
        <a:ea typeface="+mn-ea"/>
        <a:cs typeface="Times New Roman" pitchFamily="18" charset="0"/>
      </a:defRPr>
    </a:lvl3pPr>
    <a:lvl4pPr marL="1371600" algn="l" rtl="0" fontAlgn="base">
      <a:spcBef>
        <a:spcPct val="0"/>
      </a:spcBef>
      <a:spcAft>
        <a:spcPct val="0"/>
      </a:spcAft>
      <a:defRPr sz="2800" kern="1200">
        <a:solidFill>
          <a:srgbClr val="560F2D"/>
        </a:solidFill>
        <a:latin typeface="Arial" charset="0"/>
        <a:ea typeface="+mn-ea"/>
        <a:cs typeface="Times New Roman" pitchFamily="18" charset="0"/>
      </a:defRPr>
    </a:lvl4pPr>
    <a:lvl5pPr marL="1828800" algn="l" rtl="0" fontAlgn="base">
      <a:spcBef>
        <a:spcPct val="0"/>
      </a:spcBef>
      <a:spcAft>
        <a:spcPct val="0"/>
      </a:spcAft>
      <a:defRPr sz="2800" kern="1200">
        <a:solidFill>
          <a:srgbClr val="560F2D"/>
        </a:solidFill>
        <a:latin typeface="Arial" charset="0"/>
        <a:ea typeface="+mn-ea"/>
        <a:cs typeface="Times New Roman" pitchFamily="18" charset="0"/>
      </a:defRPr>
    </a:lvl5pPr>
    <a:lvl6pPr marL="2286000" algn="l" defTabSz="914400" rtl="0" eaLnBrk="1" latinLnBrk="0" hangingPunct="1">
      <a:defRPr sz="2800" kern="1200">
        <a:solidFill>
          <a:srgbClr val="560F2D"/>
        </a:solidFill>
        <a:latin typeface="Arial" charset="0"/>
        <a:ea typeface="+mn-ea"/>
        <a:cs typeface="Times New Roman" pitchFamily="18" charset="0"/>
      </a:defRPr>
    </a:lvl6pPr>
    <a:lvl7pPr marL="2743200" algn="l" defTabSz="914400" rtl="0" eaLnBrk="1" latinLnBrk="0" hangingPunct="1">
      <a:defRPr sz="2800" kern="1200">
        <a:solidFill>
          <a:srgbClr val="560F2D"/>
        </a:solidFill>
        <a:latin typeface="Arial" charset="0"/>
        <a:ea typeface="+mn-ea"/>
        <a:cs typeface="Times New Roman" pitchFamily="18" charset="0"/>
      </a:defRPr>
    </a:lvl7pPr>
    <a:lvl8pPr marL="3200400" algn="l" defTabSz="914400" rtl="0" eaLnBrk="1" latinLnBrk="0" hangingPunct="1">
      <a:defRPr sz="2800" kern="1200">
        <a:solidFill>
          <a:srgbClr val="560F2D"/>
        </a:solidFill>
        <a:latin typeface="Arial" charset="0"/>
        <a:ea typeface="+mn-ea"/>
        <a:cs typeface="Times New Roman" pitchFamily="18" charset="0"/>
      </a:defRPr>
    </a:lvl8pPr>
    <a:lvl9pPr marL="3657600" algn="l" defTabSz="914400" rtl="0" eaLnBrk="1" latinLnBrk="0" hangingPunct="1">
      <a:defRPr sz="2800" kern="1200">
        <a:solidFill>
          <a:srgbClr val="560F2D"/>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00"/>
    <a:srgbClr val="FF0000"/>
    <a:srgbClr val="660033"/>
    <a:srgbClr val="0D590F"/>
    <a:srgbClr val="0000FF"/>
    <a:srgbClr val="CCCCFF"/>
    <a:srgbClr val="CC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1" autoAdjust="0"/>
    <p:restoredTop sz="86085" autoAdjust="0"/>
  </p:normalViewPr>
  <p:slideViewPr>
    <p:cSldViewPr>
      <p:cViewPr>
        <p:scale>
          <a:sx n="100" d="100"/>
          <a:sy n="100" d="100"/>
        </p:scale>
        <p:origin x="1384" y="424"/>
      </p:cViewPr>
      <p:guideLst>
        <p:guide orient="horz" pos="2160"/>
        <p:guide pos="2880"/>
      </p:guideLst>
    </p:cSldViewPr>
  </p:slideViewPr>
  <p:outlineViewPr>
    <p:cViewPr>
      <p:scale>
        <a:sx n="33" d="100"/>
        <a:sy n="33" d="100"/>
      </p:scale>
      <p:origin x="0" y="287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50" d="100"/>
          <a:sy n="50" d="100"/>
        </p:scale>
        <p:origin x="-2880" y="-46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l" defTabSz="931760">
              <a:spcBef>
                <a:spcPct val="0"/>
              </a:spcBef>
              <a:defRPr sz="1200">
                <a:solidFill>
                  <a:schemeClr val="tx1"/>
                </a:solidFill>
              </a:defRPr>
            </a:lvl1pPr>
          </a:lstStyle>
          <a:p>
            <a:pPr>
              <a:defRPr/>
            </a:pPr>
            <a:endParaRPr lang="en-US"/>
          </a:p>
        </p:txBody>
      </p:sp>
      <p:sp>
        <p:nvSpPr>
          <p:cNvPr id="376835" name="Rectangle 3"/>
          <p:cNvSpPr>
            <a:spLocks noGrp="1" noChangeArrowheads="1"/>
          </p:cNvSpPr>
          <p:nvPr>
            <p:ph type="dt" sz="quarter" idx="1"/>
          </p:nvPr>
        </p:nvSpPr>
        <p:spPr bwMode="auto">
          <a:xfrm>
            <a:off x="3979863" y="0"/>
            <a:ext cx="3044825" cy="465138"/>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760">
              <a:spcBef>
                <a:spcPct val="0"/>
              </a:spcBef>
              <a:defRPr sz="1200">
                <a:solidFill>
                  <a:schemeClr val="tx1"/>
                </a:solidFill>
              </a:defRPr>
            </a:lvl1pPr>
          </a:lstStyle>
          <a:p>
            <a:pPr>
              <a:defRPr/>
            </a:pPr>
            <a:endParaRPr lang="en-US"/>
          </a:p>
        </p:txBody>
      </p:sp>
      <p:sp>
        <p:nvSpPr>
          <p:cNvPr id="376836" name="Rectangle 4"/>
          <p:cNvSpPr>
            <a:spLocks noGrp="1" noChangeArrowheads="1"/>
          </p:cNvSpPr>
          <p:nvPr>
            <p:ph type="ftr" sz="quarter" idx="2"/>
          </p:nvPr>
        </p:nvSpPr>
        <p:spPr bwMode="auto">
          <a:xfrm>
            <a:off x="0" y="8845550"/>
            <a:ext cx="3044825" cy="465138"/>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l" defTabSz="931760">
              <a:spcBef>
                <a:spcPct val="0"/>
              </a:spcBef>
              <a:defRPr sz="1200">
                <a:solidFill>
                  <a:schemeClr val="tx1"/>
                </a:solidFill>
              </a:defRPr>
            </a:lvl1pPr>
          </a:lstStyle>
          <a:p>
            <a:pPr>
              <a:defRPr/>
            </a:pPr>
            <a:endParaRPr lang="en-US"/>
          </a:p>
        </p:txBody>
      </p:sp>
      <p:sp>
        <p:nvSpPr>
          <p:cNvPr id="376837" name="Rectangle 5"/>
          <p:cNvSpPr>
            <a:spLocks noGrp="1" noChangeArrowheads="1"/>
          </p:cNvSpPr>
          <p:nvPr>
            <p:ph type="sldNum" sz="quarter" idx="3"/>
          </p:nvPr>
        </p:nvSpPr>
        <p:spPr bwMode="auto">
          <a:xfrm>
            <a:off x="3979863" y="8845550"/>
            <a:ext cx="3044825" cy="465138"/>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760">
              <a:spcBef>
                <a:spcPct val="0"/>
              </a:spcBef>
              <a:defRPr sz="1200">
                <a:solidFill>
                  <a:schemeClr val="tx1"/>
                </a:solidFill>
              </a:defRPr>
            </a:lvl1pPr>
          </a:lstStyle>
          <a:p>
            <a:pPr>
              <a:defRPr/>
            </a:pPr>
            <a:fld id="{B486167A-BE29-41E1-8ACC-C9FA39EC7B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l" defTabSz="931760">
              <a:spcBef>
                <a:spcPct val="0"/>
              </a:spcBef>
              <a:defRPr sz="1200">
                <a:solidFill>
                  <a:schemeClr val="tx1"/>
                </a:solidFill>
              </a:defRPr>
            </a:lvl1pPr>
          </a:lstStyle>
          <a:p>
            <a:pPr>
              <a:defRPr/>
            </a:pPr>
            <a:endParaRPr lang="en-US"/>
          </a:p>
        </p:txBody>
      </p:sp>
      <p:sp>
        <p:nvSpPr>
          <p:cNvPr id="10243"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760">
              <a:spcBef>
                <a:spcPct val="0"/>
              </a:spcBef>
              <a:defRPr sz="1200">
                <a:solidFill>
                  <a:schemeClr val="tx1"/>
                </a:solidFill>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6913"/>
            <a:ext cx="4657725" cy="34940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3263" y="4424363"/>
            <a:ext cx="5619750" cy="419100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l" defTabSz="931760">
              <a:spcBef>
                <a:spcPct val="0"/>
              </a:spcBef>
              <a:defRPr sz="1200">
                <a:solidFill>
                  <a:schemeClr val="tx1"/>
                </a:solidFill>
              </a:defRPr>
            </a:lvl1pPr>
          </a:lstStyle>
          <a:p>
            <a:pPr>
              <a:defRPr/>
            </a:pPr>
            <a:endParaRPr lang="en-US"/>
          </a:p>
        </p:txBody>
      </p:sp>
      <p:sp>
        <p:nvSpPr>
          <p:cNvPr id="10247"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760">
              <a:spcBef>
                <a:spcPct val="0"/>
              </a:spcBef>
              <a:defRPr sz="1200">
                <a:solidFill>
                  <a:schemeClr val="tx1"/>
                </a:solidFill>
              </a:defRPr>
            </a:lvl1pPr>
          </a:lstStyle>
          <a:p>
            <a:pPr>
              <a:defRPr/>
            </a:pPr>
            <a:fld id="{70284002-F263-49EF-BC05-29EA869DF5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0275"/>
            <a:fld id="{3E676083-5DC4-4F91-AA0C-3421D9B0FB7E}" type="slidenum">
              <a:rPr lang="en-US" smtClean="0"/>
              <a:pPr defTabSz="930275"/>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Copyright by ARCQE</a:t>
            </a:r>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b="1" u="sng" dirty="0" smtClean="0"/>
              <a:t>About the Project</a:t>
            </a:r>
            <a:r>
              <a:rPr lang="en-CA" sz="1200" dirty="0" smtClean="0"/>
              <a:t>: </a:t>
            </a:r>
          </a:p>
          <a:p>
            <a:pPr>
              <a:buFont typeface="Arial" pitchFamily="34" charset="0"/>
              <a:buChar char="•"/>
            </a:pPr>
            <a:r>
              <a:rPr lang="en-CA" sz="1200" dirty="0" smtClean="0"/>
              <a:t>As part of the new ELCC centre initiative, all sites will work with a pedagogical partner to support staff in learning and applying key concepts foundational to the Alberta Early Learning and Child Care Curriculum Framework.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Through</a:t>
            </a:r>
            <a:r>
              <a:rPr lang="en-CA" sz="1200" kern="1200" baseline="0" dirty="0" smtClean="0">
                <a:solidFill>
                  <a:schemeClr val="tx1"/>
                </a:solidFill>
                <a:latin typeface="Arial" charset="0"/>
                <a:ea typeface="+mn-ea"/>
                <a:cs typeface="+mn-cs"/>
              </a:rPr>
              <a:t> a joint partnership between ARCQE &amp; MRU, w</a:t>
            </a:r>
            <a:r>
              <a:rPr lang="en-CA" sz="1200" kern="1200" dirty="0" smtClean="0">
                <a:solidFill>
                  <a:schemeClr val="tx1"/>
                </a:solidFill>
                <a:latin typeface="Arial" charset="0"/>
                <a:ea typeface="+mn-ea"/>
                <a:cs typeface="+mn-cs"/>
              </a:rPr>
              <a:t>e are pleased to introduce the people known</a:t>
            </a:r>
            <a:r>
              <a:rPr lang="en-CA" sz="1200" kern="1200" baseline="0" dirty="0" smtClean="0">
                <a:solidFill>
                  <a:schemeClr val="tx1"/>
                </a:solidFill>
                <a:latin typeface="Arial" charset="0"/>
                <a:ea typeface="+mn-ea"/>
                <a:cs typeface="+mn-cs"/>
              </a:rPr>
              <a:t> as </a:t>
            </a:r>
            <a:r>
              <a:rPr lang="en-CA" sz="1200" kern="1200" dirty="0" smtClean="0">
                <a:solidFill>
                  <a:schemeClr val="tx1"/>
                </a:solidFill>
                <a:latin typeface="Arial" charset="0"/>
                <a:ea typeface="+mn-ea"/>
                <a:cs typeface="+mn-cs"/>
              </a:rPr>
              <a:t>pedagogical partners who will work with you and your educators to support learning about the curriculum framework in practice.</a:t>
            </a:r>
            <a:endParaRPr lang="en-US" sz="1200" kern="1200" dirty="0" smtClean="0">
              <a:solidFill>
                <a:schemeClr val="tx1"/>
              </a:solidFill>
              <a:latin typeface="Arial" charset="0"/>
              <a:ea typeface="+mn-ea"/>
              <a:cs typeface="+mn-cs"/>
            </a:endParaRPr>
          </a:p>
          <a:p>
            <a:pPr>
              <a:buFont typeface="Arial" pitchFamily="34" charset="0"/>
              <a:buChar char="•"/>
            </a:pPr>
            <a:endParaRPr lang="en-CA" sz="1200" dirty="0" smtClean="0"/>
          </a:p>
          <a:p>
            <a:pPr>
              <a:buFont typeface="Arial" pitchFamily="34" charset="0"/>
              <a:buNone/>
            </a:pPr>
            <a:endParaRPr lang="en-CA" sz="1200" dirty="0" smtClean="0"/>
          </a:p>
          <a:p>
            <a:pPr>
              <a:buFont typeface="Arial" pitchFamily="34" charset="0"/>
              <a:buNone/>
            </a:pPr>
            <a:r>
              <a:rPr lang="en-CA" sz="1200" b="1" u="sng" dirty="0" smtClean="0"/>
              <a:t>Who are Pedagogical partners?</a:t>
            </a:r>
          </a:p>
          <a:p>
            <a:pPr>
              <a:buFont typeface="Arial" pitchFamily="34" charset="0"/>
              <a:buChar char="•"/>
            </a:pPr>
            <a:r>
              <a:rPr lang="en-CA" sz="1200" dirty="0" smtClean="0"/>
              <a:t> Pedagogical Partners are early child</a:t>
            </a:r>
            <a:r>
              <a:rPr lang="en-CA" sz="1200" baseline="0" dirty="0" smtClean="0"/>
              <a:t>hood educators from across Alberta who bring vast knowledge and expertise to ELCC’s, many of whom- having worked directly with and had experience facilitating implementation strategies with the framework over a 4 year research period.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The role of pedagogical partners is new and unique to current professional development models in Alberta, therefore partners will be teamed up with a </a:t>
            </a:r>
            <a:r>
              <a:rPr lang="en-CA" sz="1200" kern="1200" baseline="0" dirty="0" smtClean="0">
                <a:solidFill>
                  <a:schemeClr val="tx1"/>
                </a:solidFill>
                <a:latin typeface="Arial" charset="0"/>
                <a:ea typeface="+mn-ea"/>
                <a:cs typeface="+mn-cs"/>
              </a:rPr>
              <a:t>Pedagogical Leader provided by members of the Mount Royal University research team</a:t>
            </a:r>
            <a:r>
              <a:rPr lang="en-CA" sz="1200" kern="120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As</a:t>
            </a:r>
            <a:r>
              <a:rPr lang="en-CA" sz="1200" kern="1200" baseline="0" dirty="0" smtClean="0">
                <a:solidFill>
                  <a:schemeClr val="tx1"/>
                </a:solidFill>
                <a:latin typeface="Arial" charset="0"/>
                <a:ea typeface="+mn-ea"/>
                <a:cs typeface="+mn-cs"/>
              </a:rPr>
              <a:t> such </a:t>
            </a:r>
            <a:r>
              <a:rPr lang="en-CA" sz="1200" kern="1200" dirty="0" smtClean="0">
                <a:solidFill>
                  <a:schemeClr val="tx1"/>
                </a:solidFill>
                <a:latin typeface="Arial" charset="0"/>
                <a:ea typeface="+mn-ea"/>
                <a:cs typeface="+mn-cs"/>
              </a:rPr>
              <a:t>partners working with</a:t>
            </a:r>
            <a:r>
              <a:rPr lang="en-CA" sz="1200" kern="1200" baseline="0" dirty="0" smtClean="0">
                <a:solidFill>
                  <a:schemeClr val="tx1"/>
                </a:solidFill>
                <a:latin typeface="Arial" charset="0"/>
                <a:ea typeface="+mn-ea"/>
                <a:cs typeface="+mn-cs"/>
              </a:rPr>
              <a:t> ELCC’s throughout the project will</a:t>
            </a:r>
            <a:r>
              <a:rPr lang="en-CA" sz="1200" kern="1200" dirty="0" smtClean="0">
                <a:solidFill>
                  <a:schemeClr val="tx1"/>
                </a:solidFill>
                <a:latin typeface="Arial" charset="0"/>
                <a:ea typeface="+mn-ea"/>
                <a:cs typeface="+mn-cs"/>
              </a:rPr>
              <a:t> receive extensive professional learning and resources to guide and provide a host of ideas and strategies on how to support educators understanding of the framework and put these concepts into practice in meaningful ways.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Arial" charset="0"/>
              <a:ea typeface="+mn-ea"/>
              <a:cs typeface="+mn-cs"/>
            </a:endParaRPr>
          </a:p>
          <a:p>
            <a:pPr>
              <a:buFont typeface="Arial"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0284002-F263-49EF-BC05-29EA869DF5F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CA" sz="800" b="1" dirty="0" smtClean="0"/>
              <a:t>Defining the Triad of Support…</a:t>
            </a:r>
          </a:p>
          <a:p>
            <a:endParaRPr lang="en-CA" sz="800" b="1" dirty="0" smtClean="0"/>
          </a:p>
          <a:p>
            <a:r>
              <a:rPr lang="en-CA" sz="800" b="1" dirty="0" smtClean="0"/>
              <a:t>The first layer of support is that of Pedagogical Leader with Mount Royal University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800" dirty="0" smtClean="0"/>
              <a:t>As</a:t>
            </a:r>
            <a:r>
              <a:rPr lang="en-CA" sz="800" baseline="0" dirty="0" smtClean="0"/>
              <a:t> significant support to the pedagogical triad, t</a:t>
            </a:r>
            <a:r>
              <a:rPr lang="en-CA" sz="800" dirty="0" smtClean="0"/>
              <a:t>he MRU team has extensively researched supports and processes to facilitate learning about the curriculum framework in practice</a:t>
            </a:r>
            <a:r>
              <a:rPr lang="en-CA" sz="800" baseline="0" dirty="0" smtClean="0"/>
              <a:t> and </a:t>
            </a:r>
            <a:r>
              <a:rPr lang="en-US" sz="800" i="0" kern="1200" dirty="0" smtClean="0">
                <a:solidFill>
                  <a:schemeClr val="tx1"/>
                </a:solidFill>
                <a:latin typeface="Arial" charset="0"/>
                <a:ea typeface="+mn-ea"/>
                <a:cs typeface="+mn-cs"/>
              </a:rPr>
              <a:t>have worked with 45 programs across southern Alberta </a:t>
            </a:r>
            <a:r>
              <a:rPr lang="en-US" sz="800" i="0" kern="1200" dirty="0" err="1" smtClean="0">
                <a:solidFill>
                  <a:schemeClr val="tx1"/>
                </a:solidFill>
                <a:latin typeface="Arial" charset="0"/>
                <a:ea typeface="+mn-ea"/>
                <a:cs typeface="+mn-cs"/>
              </a:rPr>
              <a:t>forthe</a:t>
            </a:r>
            <a:r>
              <a:rPr lang="en-US" sz="800" i="0" kern="1200" dirty="0" smtClean="0">
                <a:solidFill>
                  <a:schemeClr val="tx1"/>
                </a:solidFill>
                <a:latin typeface="Arial" charset="0"/>
                <a:ea typeface="+mn-ea"/>
                <a:cs typeface="+mn-cs"/>
              </a:rPr>
              <a:t> last four years.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800" i="0" kern="1200" baseline="0" dirty="0" smtClean="0">
                <a:solidFill>
                  <a:schemeClr val="tx1"/>
                </a:solidFill>
                <a:latin typeface="Arial" charset="0"/>
                <a:ea typeface="+mn-ea"/>
                <a:cs typeface="+mn-cs"/>
              </a:rPr>
              <a:t>Prior work with numerous programs provided a valuable opportunity to</a:t>
            </a:r>
            <a:r>
              <a:rPr lang="en-US" sz="800" i="0" kern="1200" dirty="0" smtClean="0">
                <a:solidFill>
                  <a:schemeClr val="tx1"/>
                </a:solidFill>
                <a:latin typeface="Arial" charset="0"/>
                <a:ea typeface="+mn-ea"/>
                <a:cs typeface="+mn-cs"/>
              </a:rPr>
              <a:t> explore the supports needed for programs to begin implementing aspects of the curriculum framework in their practice in meaningful ways. </a:t>
            </a:r>
            <a:endParaRPr lang="en-CA" sz="800" i="0" dirty="0" smtClean="0"/>
          </a:p>
          <a:p>
            <a:pPr>
              <a:buFont typeface="Arial" pitchFamily="34" charset="0"/>
              <a:buChar char="•"/>
            </a:pPr>
            <a:r>
              <a:rPr lang="en-CA" sz="800" dirty="0" smtClean="0"/>
              <a:t>Subject to this, Mount Royal will</a:t>
            </a:r>
            <a:r>
              <a:rPr lang="en-CA" sz="800" baseline="0" dirty="0" smtClean="0"/>
              <a:t> be guiding </a:t>
            </a:r>
            <a:r>
              <a:rPr lang="en-CA" sz="800" dirty="0" smtClean="0"/>
              <a:t>leadership as part of</a:t>
            </a:r>
            <a:r>
              <a:rPr lang="en-CA" sz="800" baseline="0" dirty="0" smtClean="0"/>
              <a:t> the Pedagogical Support Triad to Partners </a:t>
            </a:r>
            <a:r>
              <a:rPr lang="en-CA" sz="800" dirty="0" smtClean="0"/>
              <a:t>who will then work alongside ELCC Centers to facilitate implementation of Framework concepts.  </a:t>
            </a:r>
          </a:p>
          <a:p>
            <a:pPr>
              <a:buFont typeface="Arial" pitchFamily="34" charset="0"/>
              <a:buChar char="•"/>
            </a:pPr>
            <a:r>
              <a:rPr lang="en-CA" sz="800" dirty="0" smtClean="0"/>
              <a:t>While</a:t>
            </a:r>
            <a:r>
              <a:rPr lang="en-CA" sz="800" baseline="0" dirty="0" smtClean="0"/>
              <a:t> t</a:t>
            </a:r>
            <a:r>
              <a:rPr lang="en-CA" sz="800" dirty="0" smtClean="0"/>
              <a:t>he MRU team will not work with programs directly they will work collaboratively with ARCQE Pedagogical</a:t>
            </a:r>
            <a:r>
              <a:rPr lang="en-CA" sz="800" baseline="0" dirty="0" smtClean="0"/>
              <a:t> Partners </a:t>
            </a:r>
            <a:r>
              <a:rPr lang="en-US" sz="1200" i="0" kern="1200" dirty="0" smtClean="0">
                <a:solidFill>
                  <a:schemeClr val="tx1"/>
                </a:solidFill>
                <a:latin typeface="Arial" charset="0"/>
                <a:ea typeface="+mn-ea"/>
                <a:cs typeface="+mn-cs"/>
              </a:rPr>
              <a:t>who will be assigned to your program in leading</a:t>
            </a:r>
            <a:r>
              <a:rPr lang="en-US" sz="1200" i="0" kern="1200" baseline="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the curriculum framework engagement onsite.  </a:t>
            </a:r>
          </a:p>
          <a:p>
            <a:pPr>
              <a:buFont typeface="Arial" pitchFamily="34" charset="0"/>
              <a:buChar char="•"/>
            </a:pPr>
            <a:endParaRPr lang="en-US" sz="1200" i="0" kern="1200" dirty="0" smtClean="0">
              <a:solidFill>
                <a:schemeClr val="tx1"/>
              </a:solidFill>
              <a:latin typeface="Arial" charset="0"/>
              <a:ea typeface="+mn-ea"/>
              <a:cs typeface="+mn-cs"/>
            </a:endParaRPr>
          </a:p>
          <a:p>
            <a:pPr>
              <a:buFont typeface="Arial" pitchFamily="34" charset="0"/>
              <a:buNone/>
            </a:pPr>
            <a:endParaRPr lang="en-CA" sz="8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sz="800" b="1" dirty="0" smtClean="0"/>
              <a:t>Pedagogical Partner  (ARCQE)</a:t>
            </a:r>
          </a:p>
          <a:p>
            <a:pPr>
              <a:buFont typeface="Arial" pitchFamily="34" charset="0"/>
              <a:buChar char="•"/>
            </a:pPr>
            <a:r>
              <a:rPr lang="en-CA" sz="1200" kern="1200" dirty="0" smtClean="0">
                <a:solidFill>
                  <a:schemeClr val="tx1"/>
                </a:solidFill>
                <a:latin typeface="Arial" charset="0"/>
                <a:ea typeface="+mn-ea"/>
                <a:cs typeface="+mn-cs"/>
              </a:rPr>
              <a:t>The second layer of pedagogical support</a:t>
            </a:r>
            <a:r>
              <a:rPr lang="en-CA" sz="1200" kern="1200" baseline="0" dirty="0" smtClean="0">
                <a:solidFill>
                  <a:schemeClr val="tx1"/>
                </a:solidFill>
                <a:latin typeface="Arial" charset="0"/>
                <a:ea typeface="+mn-ea"/>
                <a:cs typeface="+mn-cs"/>
              </a:rPr>
              <a:t> to </a:t>
            </a:r>
            <a:r>
              <a:rPr lang="en-CA" sz="1200" kern="1200" dirty="0" smtClean="0">
                <a:solidFill>
                  <a:schemeClr val="tx1"/>
                </a:solidFill>
                <a:latin typeface="Arial" charset="0"/>
                <a:ea typeface="+mn-ea"/>
                <a:cs typeface="+mn-cs"/>
              </a:rPr>
              <a:t>this project, are partners who have been selected from across the child care community to work exclusively with your program.  </a:t>
            </a:r>
          </a:p>
          <a:p>
            <a:pPr>
              <a:buFont typeface="Arial" pitchFamily="34" charset="0"/>
              <a:buChar char="•"/>
            </a:pPr>
            <a:r>
              <a:rPr lang="en-CA" sz="1200" kern="1200" dirty="0" smtClean="0">
                <a:solidFill>
                  <a:schemeClr val="tx1"/>
                </a:solidFill>
                <a:latin typeface="Arial" charset="0"/>
                <a:ea typeface="+mn-ea"/>
                <a:cs typeface="+mn-cs"/>
              </a:rPr>
              <a:t>Your partner will support the staff in learning and applying concepts in practice</a:t>
            </a:r>
            <a:r>
              <a:rPr lang="en-CA" sz="1200" i="1" kern="1200" dirty="0" smtClean="0">
                <a:solidFill>
                  <a:schemeClr val="tx1"/>
                </a:solidFill>
                <a:latin typeface="Arial" charset="0"/>
                <a:ea typeface="+mn-ea"/>
                <a:cs typeface="+mn-cs"/>
              </a:rPr>
              <a:t>. </a:t>
            </a:r>
          </a:p>
          <a:p>
            <a:pPr>
              <a:buFont typeface="Arial" pitchFamily="34" charset="0"/>
              <a:buChar char="•"/>
            </a:pPr>
            <a:r>
              <a:rPr lang="en-CA" sz="1200" kern="1200" dirty="0" smtClean="0">
                <a:solidFill>
                  <a:schemeClr val="tx1"/>
                </a:solidFill>
                <a:latin typeface="Arial" charset="0"/>
                <a:ea typeface="+mn-ea"/>
                <a:cs typeface="+mn-cs"/>
              </a:rPr>
              <a:t>They work alongside the administrator and educators, supporting and learning about the curriculum framework; discovering how to make and bring these important ideas in a meaningful way in your program.</a:t>
            </a:r>
          </a:p>
          <a:p>
            <a:pPr>
              <a:buFont typeface="Arial" pitchFamily="34" charset="0"/>
              <a:buChar char="•"/>
            </a:pPr>
            <a:r>
              <a:rPr lang="en-CA" sz="1200" kern="1200" dirty="0" smtClean="0">
                <a:solidFill>
                  <a:schemeClr val="tx1"/>
                </a:solidFill>
                <a:latin typeface="Arial" charset="0"/>
                <a:ea typeface="+mn-ea"/>
                <a:cs typeface="+mn-cs"/>
              </a:rPr>
              <a:t>Initially, they will support course takers, and get to know the staff and children. </a:t>
            </a:r>
            <a:endParaRPr lang="en-CA" sz="1200" i="0" kern="1200" dirty="0" smtClean="0">
              <a:solidFill>
                <a:schemeClr val="tx1"/>
              </a:solidFill>
              <a:latin typeface="Arial" charset="0"/>
              <a:ea typeface="+mn-ea"/>
              <a:cs typeface="+mn-cs"/>
            </a:endParaRPr>
          </a:p>
          <a:p>
            <a:pPr>
              <a:buFont typeface="Arial" pitchFamily="34" charset="0"/>
              <a:buChar char="•"/>
            </a:pPr>
            <a:r>
              <a:rPr lang="en-CA" sz="1200" kern="1200" dirty="0" smtClean="0">
                <a:solidFill>
                  <a:schemeClr val="tx1"/>
                </a:solidFill>
                <a:latin typeface="Arial" charset="0"/>
                <a:ea typeface="+mn-ea"/>
                <a:cs typeface="+mn-cs"/>
              </a:rPr>
              <a:t>As your team moves forward in their learning, partners will continue to work with administrators and staff, model</a:t>
            </a:r>
            <a:r>
              <a:rPr lang="en-CA" sz="1200" kern="1200" baseline="0" dirty="0" smtClean="0">
                <a:solidFill>
                  <a:schemeClr val="tx1"/>
                </a:solidFill>
                <a:latin typeface="Arial" charset="0"/>
                <a:ea typeface="+mn-ea"/>
                <a:cs typeface="+mn-cs"/>
              </a:rPr>
              <a:t> and</a:t>
            </a:r>
            <a:r>
              <a:rPr lang="en-CA" sz="1200" kern="1200" dirty="0" smtClean="0">
                <a:solidFill>
                  <a:schemeClr val="tx1"/>
                </a:solidFill>
                <a:latin typeface="Arial" charset="0"/>
                <a:ea typeface="+mn-ea"/>
                <a:cs typeface="+mn-cs"/>
              </a:rPr>
              <a:t> engage in conversation about the framework, answering questions, and facilitate learning activities to increase understanding of this important work.</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0" kern="1200" dirty="0" smtClean="0">
                <a:solidFill>
                  <a:schemeClr val="tx1"/>
                </a:solidFill>
                <a:latin typeface="Arial" charset="0"/>
                <a:ea typeface="+mn-ea"/>
                <a:cs typeface="+mn-cs"/>
              </a:rPr>
              <a:t>Pedagogical partners will then be providing individualized support and guidance in the form of monthly onsite visits where they will work with the program leaders to determine how to meaningfully implement relevant aspects of the curriculum framework.</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CA" sz="8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CA" sz="8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CA" sz="800" b="1" dirty="0" smtClean="0"/>
              <a:t>And finally the Program Educators (ELCC Staff Members)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To support success, and build meaningful pedagogical relationships with educators, many elements of </a:t>
            </a:r>
            <a:r>
              <a:rPr lang="en-CA" sz="1200" kern="1200" baseline="0" dirty="0" smtClean="0">
                <a:solidFill>
                  <a:schemeClr val="tx1"/>
                </a:solidFill>
                <a:latin typeface="Arial" charset="0"/>
                <a:ea typeface="+mn-ea"/>
                <a:cs typeface="+mn-cs"/>
              </a:rPr>
              <a:t>engagement &amp; participation </a:t>
            </a:r>
            <a:r>
              <a:rPr lang="en-CA" sz="1200" kern="1200" dirty="0" smtClean="0">
                <a:solidFill>
                  <a:schemeClr val="tx1"/>
                </a:solidFill>
                <a:latin typeface="Arial" charset="0"/>
                <a:ea typeface="+mn-ea"/>
                <a:cs typeface="+mn-cs"/>
              </a:rPr>
              <a:t>are extremely important.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One</a:t>
            </a:r>
            <a:r>
              <a:rPr lang="en-CA" sz="1200" kern="1200" baseline="0" dirty="0" smtClean="0">
                <a:solidFill>
                  <a:schemeClr val="tx1"/>
                </a:solidFill>
                <a:latin typeface="Arial" charset="0"/>
                <a:ea typeface="+mn-ea"/>
                <a:cs typeface="+mn-cs"/>
              </a:rPr>
              <a:t> priority</a:t>
            </a:r>
            <a:r>
              <a:rPr lang="en-CA" sz="1200" kern="1200" dirty="0" smtClean="0">
                <a:solidFill>
                  <a:schemeClr val="tx1"/>
                </a:solidFill>
                <a:latin typeface="Arial" charset="0"/>
                <a:ea typeface="+mn-ea"/>
                <a:cs typeface="+mn-cs"/>
              </a:rPr>
              <a:t> is in ensuring that either the program administrator or a lead educator can be available to meet with the pedagogical partner when they are on site for monthly visits.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Other</a:t>
            </a:r>
            <a:r>
              <a:rPr lang="en-CA" sz="1200" kern="1200" baseline="0" dirty="0" smtClean="0">
                <a:solidFill>
                  <a:schemeClr val="tx1"/>
                </a:solidFill>
                <a:latin typeface="Arial" charset="0"/>
                <a:ea typeface="+mn-ea"/>
                <a:cs typeface="+mn-cs"/>
              </a:rPr>
              <a:t> meaningful ways educators can engage with this process is by way of enlisting additional educators from their sites</a:t>
            </a:r>
            <a:r>
              <a:rPr lang="en-CA" sz="1200" kern="1200" dirty="0" smtClean="0">
                <a:solidFill>
                  <a:schemeClr val="tx1"/>
                </a:solidFill>
                <a:latin typeface="Arial" charset="0"/>
                <a:ea typeface="+mn-ea"/>
                <a:cs typeface="+mn-cs"/>
              </a:rPr>
              <a:t> in taking the online course together, and supporting their participation with pedagogical partners during onsite visits.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Reflective practice enables educators to actively engage and share ideas, so supporting collaborative</a:t>
            </a:r>
            <a:r>
              <a:rPr lang="en-CA" sz="1200" kern="1200" baseline="0" dirty="0" smtClean="0">
                <a:solidFill>
                  <a:schemeClr val="tx1"/>
                </a:solidFill>
                <a:latin typeface="Arial" charset="0"/>
                <a:ea typeface="+mn-ea"/>
                <a:cs typeface="+mn-cs"/>
              </a:rPr>
              <a:t> learning opportunities </a:t>
            </a:r>
            <a:r>
              <a:rPr lang="en-CA" sz="1200" kern="1200" dirty="0" smtClean="0">
                <a:solidFill>
                  <a:schemeClr val="tx1"/>
                </a:solidFill>
                <a:latin typeface="Arial" charset="0"/>
                <a:ea typeface="+mn-ea"/>
                <a:cs typeface="+mn-cs"/>
              </a:rPr>
              <a:t>will also be important to this process.  </a:t>
            </a: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CA" sz="800" b="1"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CA" sz="800" b="1" dirty="0" smtClean="0"/>
          </a:p>
          <a:p>
            <a:pPr>
              <a:buFont typeface="Arial" pitchFamily="34" charset="0"/>
              <a:buNone/>
            </a:pPr>
            <a:endParaRPr lang="en-CA" sz="800" dirty="0" smtClean="0"/>
          </a:p>
          <a:p>
            <a:pPr>
              <a:lnSpc>
                <a:spcPct val="80000"/>
              </a:lnSpc>
            </a:pPr>
            <a:endParaRPr lang="en-US" sz="600" dirty="0" smtClean="0"/>
          </a:p>
        </p:txBody>
      </p:sp>
      <p:sp>
        <p:nvSpPr>
          <p:cNvPr id="24579" name="Slide Number Placeholder 3"/>
          <p:cNvSpPr>
            <a:spLocks noGrp="1"/>
          </p:cNvSpPr>
          <p:nvPr>
            <p:ph type="sldNum" sz="quarter" idx="5"/>
          </p:nvPr>
        </p:nvSpPr>
        <p:spPr>
          <a:noFill/>
        </p:spPr>
        <p:txBody>
          <a:bodyPr/>
          <a:lstStyle/>
          <a:p>
            <a:pPr defTabSz="930275"/>
            <a:fld id="{925277A7-E32E-45F2-AEBA-57CCCC309C92}" type="slidenum">
              <a:rPr lang="en-US" smtClean="0"/>
              <a:pPr defTabSz="930275"/>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i="1" kern="1200" dirty="0" smtClean="0">
                <a:solidFill>
                  <a:schemeClr val="tx1"/>
                </a:solidFill>
                <a:latin typeface="Arial" charset="0"/>
                <a:ea typeface="+mn-ea"/>
                <a:cs typeface="+mn-cs"/>
              </a:rPr>
              <a:t>So let’s talk about the Process of Engagement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1" i="1"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i="0" kern="1200" dirty="0" smtClean="0">
                <a:solidFill>
                  <a:schemeClr val="tx1"/>
                </a:solidFill>
                <a:latin typeface="Arial" charset="0"/>
                <a:ea typeface="+mn-ea"/>
                <a:cs typeface="+mn-cs"/>
              </a:rPr>
              <a:t>Pedagogical Partners will certainly be a Resource…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Members of the Pedagogical Partner team</a:t>
            </a:r>
            <a:r>
              <a:rPr lang="en-US" sz="1200" i="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bring a wide array of skills and expertise to supporting ELCC programs in the work relating to implementation of the framework.</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Some of the resources they will bring to your program</a:t>
            </a:r>
            <a:r>
              <a:rPr lang="en-US" sz="1200" kern="1200" baseline="0" dirty="0" smtClean="0">
                <a:solidFill>
                  <a:schemeClr val="tx1"/>
                </a:solidFill>
                <a:latin typeface="Arial" charset="0"/>
                <a:ea typeface="+mn-ea"/>
                <a:cs typeface="+mn-cs"/>
              </a:rPr>
              <a:t> will be:</a:t>
            </a:r>
            <a:endParaRPr lang="en-CA"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CA"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 Offering time to listen, observe and understand the needs of your children, your educators, your families and your program.  Together, you will determine the way into the curriculum.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baseline="0" dirty="0" smtClean="0">
                <a:solidFill>
                  <a:schemeClr val="tx1"/>
                </a:solidFill>
                <a:latin typeface="Arial" charset="0"/>
                <a:ea typeface="+mn-ea"/>
                <a:cs typeface="+mn-cs"/>
              </a:rPr>
              <a:t>Lending support by way of s</a:t>
            </a:r>
            <a:r>
              <a:rPr lang="en-US" sz="1200" kern="1200" dirty="0" err="1" smtClean="0">
                <a:solidFill>
                  <a:schemeClr val="tx1"/>
                </a:solidFill>
                <a:latin typeface="Arial" charset="0"/>
                <a:ea typeface="+mn-ea"/>
                <a:cs typeface="+mn-cs"/>
              </a:rPr>
              <a:t>trong</a:t>
            </a:r>
            <a:r>
              <a:rPr lang="en-US" sz="1200" kern="1200" dirty="0" smtClean="0">
                <a:solidFill>
                  <a:schemeClr val="tx1"/>
                </a:solidFill>
                <a:latin typeface="Arial" charset="0"/>
                <a:ea typeface="+mn-ea"/>
                <a:cs typeface="+mn-cs"/>
              </a:rPr>
              <a:t> facilitation skills, and experience in supporting reflective practice dialogue and strategies with educators.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They will share enriched practice experience relative to educator-child engagement and co-constructed learning, responsive environments, and how to support relationship-based practice with children and families.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They will also facilitate i</a:t>
            </a:r>
            <a:r>
              <a:rPr lang="en-US" sz="1200" kern="1200" dirty="0" smtClean="0">
                <a:solidFill>
                  <a:schemeClr val="tx1"/>
                </a:solidFill>
                <a:latin typeface="Arial" charset="0"/>
                <a:ea typeface="+mn-ea"/>
                <a:cs typeface="+mn-cs"/>
              </a:rPr>
              <a:t>n-depth understanding of practice relating to coaching, observation and documentation, facilitating effective communication, supporting authentic practice relating to cultural diversity.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CA" sz="1200" kern="1200" dirty="0" smtClean="0">
                <a:solidFill>
                  <a:schemeClr val="tx1"/>
                </a:solidFill>
                <a:latin typeface="Arial" charset="0"/>
                <a:ea typeface="+mn-ea"/>
                <a:cs typeface="+mn-cs"/>
              </a:rPr>
              <a:t>No</a:t>
            </a:r>
            <a:r>
              <a:rPr lang="en-CA" sz="1200" kern="1200" baseline="0" dirty="0" smtClean="0">
                <a:solidFill>
                  <a:schemeClr val="tx1"/>
                </a:solidFill>
                <a:latin typeface="Arial" charset="0"/>
                <a:ea typeface="+mn-ea"/>
                <a:cs typeface="+mn-cs"/>
              </a:rPr>
              <a:t> doubt y</a:t>
            </a:r>
            <a:r>
              <a:rPr lang="en-CA" sz="1200" kern="1200" dirty="0" smtClean="0">
                <a:solidFill>
                  <a:schemeClr val="tx1"/>
                </a:solidFill>
                <a:latin typeface="Arial" charset="0"/>
                <a:ea typeface="+mn-ea"/>
                <a:cs typeface="+mn-cs"/>
              </a:rPr>
              <a:t>ou can count on your pedagogical partner to provide meaningful insight, guidance and support</a:t>
            </a:r>
            <a:r>
              <a:rPr lang="en-CA" sz="1200" kern="1200" baseline="0" dirty="0" smtClean="0">
                <a:solidFill>
                  <a:schemeClr val="tx1"/>
                </a:solidFill>
                <a:latin typeface="Arial" charset="0"/>
                <a:ea typeface="+mn-ea"/>
                <a:cs typeface="+mn-cs"/>
              </a:rPr>
              <a:t> along your learning journey!</a:t>
            </a:r>
            <a:endParaRPr lang="en-US" sz="1200" kern="1200" dirty="0" smtClean="0">
              <a:solidFill>
                <a:schemeClr val="tx1"/>
              </a:solidFill>
              <a:latin typeface="Arial" charset="0"/>
              <a:ea typeface="+mn-ea"/>
              <a:cs typeface="+mn-cs"/>
            </a:endParaRPr>
          </a:p>
          <a:p>
            <a:endParaRPr lang="en-US" dirty="0" smtClean="0"/>
          </a:p>
        </p:txBody>
      </p:sp>
      <p:sp>
        <p:nvSpPr>
          <p:cNvPr id="18435" name="Slide Number Placeholder 3"/>
          <p:cNvSpPr>
            <a:spLocks noGrp="1"/>
          </p:cNvSpPr>
          <p:nvPr>
            <p:ph type="sldNum" sz="quarter" idx="5"/>
          </p:nvPr>
        </p:nvSpPr>
        <p:spPr>
          <a:noFill/>
        </p:spPr>
        <p:txBody>
          <a:bodyPr/>
          <a:lstStyle/>
          <a:p>
            <a:pPr defTabSz="930275"/>
            <a:fld id="{C22A0E19-82CF-4456-A11B-3B0453EF661E}" type="slidenum">
              <a:rPr lang="en-US" smtClean="0"/>
              <a:pPr defTabSz="930275"/>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lumMod val="95000"/>
            </a:schemeClr>
          </a:solidFill>
          <a:ln w="762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560F2D"/>
              </a:solidFill>
              <a:effectLst/>
              <a:latin typeface="Arial" charset="0"/>
              <a:cs typeface="Times New Roman" pitchFamily="18" charset="0"/>
            </a:endParaRPr>
          </a:p>
        </p:txBody>
      </p:sp>
      <p:sp>
        <p:nvSpPr>
          <p:cNvPr id="8" name="Rectangle 7"/>
          <p:cNvSpPr/>
          <p:nvPr userDrawn="1"/>
        </p:nvSpPr>
        <p:spPr bwMode="auto">
          <a:xfrm>
            <a:off x="0" y="5181600"/>
            <a:ext cx="9144000" cy="1676400"/>
          </a:xfrm>
          <a:prstGeom prst="rect">
            <a:avLst/>
          </a:prstGeom>
          <a:solidFill>
            <a:schemeClr val="bg1"/>
          </a:solidFill>
          <a:ln w="762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560F2D"/>
              </a:solidFill>
              <a:effectLst/>
              <a:latin typeface="Arial"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circle/>
  </p:transition>
  <p:txStyles>
    <p:titleStyle>
      <a:lvl1pPr algn="ctr" rtl="0" eaLnBrk="0" fontAlgn="base" hangingPunct="0">
        <a:spcBef>
          <a:spcPct val="0"/>
        </a:spcBef>
        <a:spcAft>
          <a:spcPct val="0"/>
        </a:spcAft>
        <a:defRPr sz="4400">
          <a:solidFill>
            <a:srgbClr val="560F2D"/>
          </a:solidFill>
          <a:latin typeface="+mj-lt"/>
          <a:ea typeface="+mj-ea"/>
          <a:cs typeface="+mj-cs"/>
        </a:defRPr>
      </a:lvl1pPr>
      <a:lvl2pPr algn="ctr" rtl="0" eaLnBrk="0" fontAlgn="base" hangingPunct="0">
        <a:spcBef>
          <a:spcPct val="0"/>
        </a:spcBef>
        <a:spcAft>
          <a:spcPct val="0"/>
        </a:spcAft>
        <a:defRPr sz="4400">
          <a:solidFill>
            <a:srgbClr val="560F2D"/>
          </a:solidFill>
          <a:latin typeface="Arial" charset="0"/>
        </a:defRPr>
      </a:lvl2pPr>
      <a:lvl3pPr algn="ctr" rtl="0" eaLnBrk="0" fontAlgn="base" hangingPunct="0">
        <a:spcBef>
          <a:spcPct val="0"/>
        </a:spcBef>
        <a:spcAft>
          <a:spcPct val="0"/>
        </a:spcAft>
        <a:defRPr sz="4400">
          <a:solidFill>
            <a:srgbClr val="560F2D"/>
          </a:solidFill>
          <a:latin typeface="Arial" charset="0"/>
        </a:defRPr>
      </a:lvl3pPr>
      <a:lvl4pPr algn="ctr" rtl="0" eaLnBrk="0" fontAlgn="base" hangingPunct="0">
        <a:spcBef>
          <a:spcPct val="0"/>
        </a:spcBef>
        <a:spcAft>
          <a:spcPct val="0"/>
        </a:spcAft>
        <a:defRPr sz="4400">
          <a:solidFill>
            <a:srgbClr val="560F2D"/>
          </a:solidFill>
          <a:latin typeface="Arial" charset="0"/>
        </a:defRPr>
      </a:lvl4pPr>
      <a:lvl5pPr algn="ctr" rtl="0" eaLnBrk="0" fontAlgn="base" hangingPunct="0">
        <a:spcBef>
          <a:spcPct val="0"/>
        </a:spcBef>
        <a:spcAft>
          <a:spcPct val="0"/>
        </a:spcAft>
        <a:defRPr sz="4400">
          <a:solidFill>
            <a:srgbClr val="560F2D"/>
          </a:solidFill>
          <a:latin typeface="Arial" charset="0"/>
        </a:defRPr>
      </a:lvl5pPr>
      <a:lvl6pPr marL="457200" algn="ctr" rtl="0" fontAlgn="base">
        <a:spcBef>
          <a:spcPct val="0"/>
        </a:spcBef>
        <a:spcAft>
          <a:spcPct val="0"/>
        </a:spcAft>
        <a:defRPr sz="4400">
          <a:solidFill>
            <a:srgbClr val="560F2D"/>
          </a:solidFill>
          <a:latin typeface="Arial" charset="0"/>
        </a:defRPr>
      </a:lvl6pPr>
      <a:lvl7pPr marL="914400" algn="ctr" rtl="0" fontAlgn="base">
        <a:spcBef>
          <a:spcPct val="0"/>
        </a:spcBef>
        <a:spcAft>
          <a:spcPct val="0"/>
        </a:spcAft>
        <a:defRPr sz="4400">
          <a:solidFill>
            <a:srgbClr val="560F2D"/>
          </a:solidFill>
          <a:latin typeface="Arial" charset="0"/>
        </a:defRPr>
      </a:lvl7pPr>
      <a:lvl8pPr marL="1371600" algn="ctr" rtl="0" fontAlgn="base">
        <a:spcBef>
          <a:spcPct val="0"/>
        </a:spcBef>
        <a:spcAft>
          <a:spcPct val="0"/>
        </a:spcAft>
        <a:defRPr sz="4400">
          <a:solidFill>
            <a:srgbClr val="560F2D"/>
          </a:solidFill>
          <a:latin typeface="Arial" charset="0"/>
        </a:defRPr>
      </a:lvl8pPr>
      <a:lvl9pPr marL="1828800" algn="ctr" rtl="0" fontAlgn="base">
        <a:spcBef>
          <a:spcPct val="0"/>
        </a:spcBef>
        <a:spcAft>
          <a:spcPct val="0"/>
        </a:spcAft>
        <a:defRPr sz="4400">
          <a:solidFill>
            <a:srgbClr val="560F2D"/>
          </a:solidFill>
          <a:latin typeface="Arial" charset="0"/>
        </a:defRPr>
      </a:lvl9pPr>
    </p:titleStyle>
    <p:bodyStyle>
      <a:lvl1pPr marL="342900" indent="-342900" algn="l" rtl="0" eaLnBrk="0" fontAlgn="base" hangingPunct="0">
        <a:spcBef>
          <a:spcPct val="20000"/>
        </a:spcBef>
        <a:spcAft>
          <a:spcPct val="0"/>
        </a:spcAft>
        <a:buChar char="•"/>
        <a:defRPr sz="3200">
          <a:solidFill>
            <a:srgbClr val="560F2D"/>
          </a:solidFill>
          <a:latin typeface="+mn-lt"/>
          <a:ea typeface="+mn-ea"/>
          <a:cs typeface="+mn-cs"/>
        </a:defRPr>
      </a:lvl1pPr>
      <a:lvl2pPr marL="742950" indent="-285750" algn="l" rtl="0" eaLnBrk="0" fontAlgn="base" hangingPunct="0">
        <a:spcBef>
          <a:spcPct val="20000"/>
        </a:spcBef>
        <a:spcAft>
          <a:spcPct val="0"/>
        </a:spcAft>
        <a:buChar char="–"/>
        <a:defRPr sz="2800">
          <a:solidFill>
            <a:srgbClr val="560F2D"/>
          </a:solidFill>
          <a:latin typeface="+mn-lt"/>
        </a:defRPr>
      </a:lvl2pPr>
      <a:lvl3pPr marL="1143000" indent="-228600" algn="l" rtl="0" eaLnBrk="0" fontAlgn="base" hangingPunct="0">
        <a:spcBef>
          <a:spcPct val="20000"/>
        </a:spcBef>
        <a:spcAft>
          <a:spcPct val="0"/>
        </a:spcAft>
        <a:buChar char="•"/>
        <a:defRPr sz="2400">
          <a:solidFill>
            <a:srgbClr val="560F2D"/>
          </a:solidFill>
          <a:latin typeface="+mn-lt"/>
        </a:defRPr>
      </a:lvl3pPr>
      <a:lvl4pPr marL="1600200" indent="-228600" algn="l" rtl="0" eaLnBrk="0" fontAlgn="base" hangingPunct="0">
        <a:spcBef>
          <a:spcPct val="20000"/>
        </a:spcBef>
        <a:spcAft>
          <a:spcPct val="0"/>
        </a:spcAft>
        <a:buChar char="–"/>
        <a:defRPr sz="2000">
          <a:solidFill>
            <a:srgbClr val="560F2D"/>
          </a:solidFill>
          <a:latin typeface="+mn-lt"/>
        </a:defRPr>
      </a:lvl4pPr>
      <a:lvl5pPr marL="2057400" indent="-228600" algn="l" rtl="0" eaLnBrk="0" fontAlgn="base" hangingPunct="0">
        <a:spcBef>
          <a:spcPct val="20000"/>
        </a:spcBef>
        <a:spcAft>
          <a:spcPct val="0"/>
        </a:spcAft>
        <a:buChar char="»"/>
        <a:defRPr sz="2000">
          <a:solidFill>
            <a:srgbClr val="560F2D"/>
          </a:solidFill>
          <a:latin typeface="+mn-lt"/>
        </a:defRPr>
      </a:lvl5pPr>
      <a:lvl6pPr marL="2514600" indent="-228600" algn="l" rtl="0" fontAlgn="base">
        <a:spcBef>
          <a:spcPct val="20000"/>
        </a:spcBef>
        <a:spcAft>
          <a:spcPct val="0"/>
        </a:spcAft>
        <a:buChar char="»"/>
        <a:defRPr sz="2000">
          <a:solidFill>
            <a:srgbClr val="560F2D"/>
          </a:solidFill>
          <a:latin typeface="+mn-lt"/>
        </a:defRPr>
      </a:lvl6pPr>
      <a:lvl7pPr marL="2971800" indent="-228600" algn="l" rtl="0" fontAlgn="base">
        <a:spcBef>
          <a:spcPct val="20000"/>
        </a:spcBef>
        <a:spcAft>
          <a:spcPct val="0"/>
        </a:spcAft>
        <a:buChar char="»"/>
        <a:defRPr sz="2000">
          <a:solidFill>
            <a:srgbClr val="560F2D"/>
          </a:solidFill>
          <a:latin typeface="+mn-lt"/>
        </a:defRPr>
      </a:lvl7pPr>
      <a:lvl8pPr marL="3429000" indent="-228600" algn="l" rtl="0" fontAlgn="base">
        <a:spcBef>
          <a:spcPct val="20000"/>
        </a:spcBef>
        <a:spcAft>
          <a:spcPct val="0"/>
        </a:spcAft>
        <a:buChar char="»"/>
        <a:defRPr sz="2000">
          <a:solidFill>
            <a:srgbClr val="560F2D"/>
          </a:solidFill>
          <a:latin typeface="+mn-lt"/>
        </a:defRPr>
      </a:lvl8pPr>
      <a:lvl9pPr marL="3886200" indent="-228600" algn="l" rtl="0" fontAlgn="base">
        <a:spcBef>
          <a:spcPct val="20000"/>
        </a:spcBef>
        <a:spcAft>
          <a:spcPct val="0"/>
        </a:spcAft>
        <a:buChar char="»"/>
        <a:defRPr sz="2000">
          <a:solidFill>
            <a:srgbClr val="560F2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tif"/><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jp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8.jpe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 Id="rId1" Type="http://schemas.microsoft.com/office/2007/relationships/media" Target="../media/media2.wav"/><Relationship Id="rId2" Type="http://schemas.openxmlformats.org/officeDocument/2006/relationships/audio" Target="../media/media2.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6.png"/><Relationship Id="rId6" Type="http://schemas.openxmlformats.org/officeDocument/2006/relationships/image" Target="../media/image5.png"/><Relationship Id="rId1" Type="http://schemas.microsoft.com/office/2007/relationships/media" Target="../media/media3.wav"/><Relationship Id="rId2" Type="http://schemas.openxmlformats.org/officeDocument/2006/relationships/audio" Target="../media/media3.wav"/></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0" y="2362200"/>
            <a:ext cx="8001000" cy="1323439"/>
          </a:xfrm>
          <a:prstGeom prst="rect">
            <a:avLst/>
          </a:prstGeom>
          <a:noFill/>
          <a:ln w="9525">
            <a:noFill/>
            <a:miter lim="800000"/>
            <a:headEnd/>
            <a:tailEnd/>
          </a:ln>
        </p:spPr>
        <p:txBody>
          <a:bodyPr wrap="square">
            <a:spAutoFit/>
          </a:bodyPr>
          <a:lstStyle/>
          <a:p>
            <a:pPr>
              <a:spcBef>
                <a:spcPct val="50000"/>
              </a:spcBef>
            </a:pPr>
            <a:r>
              <a:rPr lang="en-US" sz="4000" b="1" spc="50" dirty="0" smtClean="0">
                <a:solidFill>
                  <a:srgbClr val="1F4B54"/>
                </a:solidFill>
                <a:latin typeface="+mj-lt"/>
                <a:ea typeface="Helvetica" charset="0"/>
                <a:cs typeface="Helvetica" charset="0"/>
              </a:rPr>
              <a:t>SUPPORTING PEDAGOGICAL LEADERSHIP IN ELCC’S</a:t>
            </a:r>
            <a:endParaRPr lang="en-US" sz="800" b="1" spc="50" dirty="0" smtClean="0">
              <a:solidFill>
                <a:srgbClr val="1F4B54"/>
              </a:solidFill>
              <a:latin typeface="+mj-lt"/>
              <a:ea typeface="Helvetica" charset="0"/>
              <a:cs typeface="Helvetica" charset="0"/>
            </a:endParaRPr>
          </a:p>
        </p:txBody>
      </p:sp>
      <p:sp>
        <p:nvSpPr>
          <p:cNvPr id="5" name="Rectangle 4"/>
          <p:cNvSpPr/>
          <p:nvPr/>
        </p:nvSpPr>
        <p:spPr>
          <a:xfrm>
            <a:off x="762000" y="3912844"/>
            <a:ext cx="7816593" cy="400110"/>
          </a:xfrm>
          <a:prstGeom prst="rect">
            <a:avLst/>
          </a:prstGeom>
        </p:spPr>
        <p:txBody>
          <a:bodyPr wrap="square">
            <a:spAutoFit/>
          </a:bodyPr>
          <a:lstStyle/>
          <a:p>
            <a:pPr>
              <a:spcBef>
                <a:spcPct val="50000"/>
              </a:spcBef>
            </a:pPr>
            <a:r>
              <a:rPr lang="en-US" sz="2000" spc="50" dirty="0">
                <a:solidFill>
                  <a:srgbClr val="1F4B54"/>
                </a:solidFill>
                <a:latin typeface="+mn-lt"/>
                <a:ea typeface="Helvetica" charset="0"/>
                <a:cs typeface="Helvetica" charset="0"/>
              </a:rPr>
              <a:t>A partnership between Mount Royal University &amp; ARCQE</a:t>
            </a:r>
          </a:p>
        </p:txBody>
      </p:sp>
      <p:pic>
        <p:nvPicPr>
          <p:cNvPr id="7" name="Picture 6" descr="J:\FofHCS\CYS\COMMON\Department of Child Studies and Social Work\MRU_Child-Studies-and-Social-Work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5562600"/>
            <a:ext cx="2209800" cy="775619"/>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44" y="5431216"/>
            <a:ext cx="2122956" cy="104473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72" y="756797"/>
            <a:ext cx="3464228" cy="965785"/>
          </a:xfrm>
          <a:prstGeom prst="rect">
            <a:avLst/>
          </a:prstGeom>
        </p:spPr>
      </p:pic>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P36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4588" y="6478588"/>
            <a:ext cx="244475" cy="2444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5562600"/>
            <a:ext cx="3124200" cy="870989"/>
          </a:xfrm>
          <a:prstGeom prst="rect">
            <a:avLst/>
          </a:prstGeom>
        </p:spPr>
      </p:pic>
      <p:sp>
        <p:nvSpPr>
          <p:cNvPr id="11" name="Rectangle 10"/>
          <p:cNvSpPr/>
          <p:nvPr/>
        </p:nvSpPr>
        <p:spPr>
          <a:xfrm>
            <a:off x="609600" y="1828800"/>
            <a:ext cx="4343400" cy="2554545"/>
          </a:xfrm>
          <a:prstGeom prst="rect">
            <a:avLst/>
          </a:prstGeom>
        </p:spPr>
        <p:txBody>
          <a:bodyPr wrap="square">
            <a:spAutoFit/>
          </a:bodyPr>
          <a:lstStyle/>
          <a:p>
            <a:r>
              <a:rPr lang="en-CA" sz="1600" dirty="0" smtClean="0">
                <a:solidFill>
                  <a:srgbClr val="1F4B54"/>
                </a:solidFill>
                <a:latin typeface="+mn-lt"/>
              </a:rPr>
              <a:t>The Alberta Resource Centre for Quality Enhancement (ARCQE) &amp; Mount Royal University (MRU) are pleased to be working with newly announced Early Learning and Child Care (ELCC) programs across Alberta! </a:t>
            </a:r>
          </a:p>
          <a:p>
            <a:endParaRPr lang="en-CA" sz="1600" dirty="0" smtClean="0">
              <a:solidFill>
                <a:srgbClr val="1F4B54"/>
              </a:solidFill>
              <a:latin typeface="+mn-lt"/>
            </a:endParaRPr>
          </a:p>
          <a:p>
            <a:r>
              <a:rPr lang="en-CA" sz="1600" dirty="0" smtClean="0">
                <a:solidFill>
                  <a:srgbClr val="1F4B54"/>
                </a:solidFill>
                <a:latin typeface="+mn-lt"/>
              </a:rPr>
              <a:t>Together we look forward  to  guiding Pedagogical Partner support &amp; exploration </a:t>
            </a:r>
            <a:br>
              <a:rPr lang="en-CA" sz="1600" dirty="0" smtClean="0">
                <a:solidFill>
                  <a:srgbClr val="1F4B54"/>
                </a:solidFill>
                <a:latin typeface="+mn-lt"/>
              </a:rPr>
            </a:br>
            <a:r>
              <a:rPr lang="en-CA" sz="1600" dirty="0" smtClean="0">
                <a:solidFill>
                  <a:srgbClr val="1F4B54"/>
                </a:solidFill>
                <a:latin typeface="+mn-lt"/>
              </a:rPr>
              <a:t>of curriculum framework principles &amp; practice in individual sites.</a:t>
            </a:r>
          </a:p>
        </p:txBody>
      </p:sp>
      <p:sp>
        <p:nvSpPr>
          <p:cNvPr id="12" name="Text Box 2"/>
          <p:cNvSpPr txBox="1">
            <a:spLocks noChangeArrowheads="1"/>
          </p:cNvSpPr>
          <p:nvPr/>
        </p:nvSpPr>
        <p:spPr bwMode="auto">
          <a:xfrm>
            <a:off x="609600" y="685800"/>
            <a:ext cx="7924800" cy="892552"/>
          </a:xfrm>
          <a:prstGeom prst="rect">
            <a:avLst/>
          </a:prstGeom>
          <a:noFill/>
          <a:ln w="9525">
            <a:noFill/>
            <a:miter lim="800000"/>
            <a:headEnd/>
            <a:tailEnd/>
          </a:ln>
        </p:spPr>
        <p:txBody>
          <a:bodyPr wrap="square">
            <a:spAutoFit/>
          </a:bodyPr>
          <a:lstStyle/>
          <a:p>
            <a:pPr>
              <a:spcBef>
                <a:spcPct val="50000"/>
              </a:spcBef>
            </a:pPr>
            <a:r>
              <a:rPr lang="en-US" sz="2600" b="1" dirty="0">
                <a:solidFill>
                  <a:srgbClr val="1F4B54"/>
                </a:solidFill>
                <a:latin typeface="+mj-lt"/>
              </a:rPr>
              <a:t>How will support with exploration of the curriculum framework unfold?</a:t>
            </a:r>
            <a:endParaRPr lang="en-US" sz="2600" b="1" spc="50" dirty="0" smtClean="0">
              <a:solidFill>
                <a:srgbClr val="1F4B54"/>
              </a:solidFill>
              <a:latin typeface="+mj-lt"/>
              <a:ea typeface="Helvetica" charset="0"/>
              <a:cs typeface="Helvetica"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2130386"/>
            <a:ext cx="3108960" cy="2331720"/>
          </a:xfrm>
          <a:prstGeom prst="rect">
            <a:avLst/>
          </a:prstGeom>
        </p:spPr>
      </p:pic>
    </p:spTree>
  </p:cSld>
  <p:clrMapOvr>
    <a:masterClrMapping/>
  </p:clrMapOvr>
  <p:transition spd="med" advTm="84369">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BD1F119-8884-4201-90C6-0A7F95701764}"/>
              </a:ext>
            </a:extLst>
          </p:cNvPr>
          <p:cNvSpPr txBox="1"/>
          <p:nvPr/>
        </p:nvSpPr>
        <p:spPr>
          <a:xfrm>
            <a:off x="6019800" y="1524000"/>
            <a:ext cx="2199190" cy="523220"/>
          </a:xfrm>
          <a:prstGeom prst="rect">
            <a:avLst/>
          </a:prstGeom>
          <a:noFill/>
        </p:spPr>
        <p:txBody>
          <a:bodyPr wrap="square" rtlCol="0">
            <a:spAutoFit/>
          </a:bodyPr>
          <a:lstStyle/>
          <a:p>
            <a:endParaRPr lang="en-CA" dirty="0"/>
          </a:p>
        </p:txBody>
      </p:sp>
      <p:pic>
        <p:nvPicPr>
          <p:cNvPr id="16" name="~PP3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4588" y="6478588"/>
            <a:ext cx="244475" cy="2444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5562600"/>
            <a:ext cx="3124200" cy="870989"/>
          </a:xfrm>
          <a:prstGeom prst="rect">
            <a:avLst/>
          </a:prstGeom>
        </p:spPr>
      </p:pic>
      <p:sp>
        <p:nvSpPr>
          <p:cNvPr id="12" name="Rectangle 11"/>
          <p:cNvSpPr/>
          <p:nvPr/>
        </p:nvSpPr>
        <p:spPr>
          <a:xfrm>
            <a:off x="609600" y="1447800"/>
            <a:ext cx="3657600" cy="1077218"/>
          </a:xfrm>
          <a:prstGeom prst="rect">
            <a:avLst/>
          </a:prstGeom>
        </p:spPr>
        <p:txBody>
          <a:bodyPr wrap="square">
            <a:spAutoFit/>
          </a:bodyPr>
          <a:lstStyle/>
          <a:p>
            <a:r>
              <a:rPr lang="en-CA" sz="1600" dirty="0">
                <a:solidFill>
                  <a:srgbClr val="1F4B54"/>
                </a:solidFill>
                <a:latin typeface="+mn-lt"/>
              </a:rPr>
              <a:t>While all members of the learning triad do not interact regularly together, all are integral to the process of support &amp; engagement.</a:t>
            </a:r>
            <a:endParaRPr lang="en-CA" sz="1600" dirty="0" smtClean="0">
              <a:solidFill>
                <a:srgbClr val="1F4B54"/>
              </a:solidFill>
              <a:latin typeface="+mn-lt"/>
            </a:endParaRPr>
          </a:p>
        </p:txBody>
      </p:sp>
      <p:sp>
        <p:nvSpPr>
          <p:cNvPr id="13" name="Text Box 2"/>
          <p:cNvSpPr txBox="1">
            <a:spLocks noChangeArrowheads="1"/>
          </p:cNvSpPr>
          <p:nvPr/>
        </p:nvSpPr>
        <p:spPr bwMode="auto">
          <a:xfrm>
            <a:off x="609600" y="685800"/>
            <a:ext cx="7924800" cy="492443"/>
          </a:xfrm>
          <a:prstGeom prst="rect">
            <a:avLst/>
          </a:prstGeom>
          <a:noFill/>
          <a:ln w="9525">
            <a:noFill/>
            <a:miter lim="800000"/>
            <a:headEnd/>
            <a:tailEnd/>
          </a:ln>
        </p:spPr>
        <p:txBody>
          <a:bodyPr wrap="square">
            <a:spAutoFit/>
          </a:bodyPr>
          <a:lstStyle/>
          <a:p>
            <a:pPr>
              <a:spcBef>
                <a:spcPct val="50000"/>
              </a:spcBef>
            </a:pPr>
            <a:r>
              <a:rPr lang="en-US" sz="2600" b="1" dirty="0">
                <a:solidFill>
                  <a:srgbClr val="1F4B54"/>
                </a:solidFill>
                <a:latin typeface="+mj-lt"/>
              </a:rPr>
              <a:t>Pedagogical triad of support</a:t>
            </a:r>
            <a:endParaRPr lang="en-US" sz="2600" b="1" spc="50" dirty="0" smtClean="0">
              <a:solidFill>
                <a:srgbClr val="1F4B54"/>
              </a:solidFill>
              <a:latin typeface="+mj-lt"/>
              <a:ea typeface="Helvetica" charset="0"/>
              <a:cs typeface="Helvetica"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2600" y="845641"/>
            <a:ext cx="3983789" cy="3784600"/>
          </a:xfrm>
          <a:prstGeom prst="rect">
            <a:avLst/>
          </a:prstGeom>
        </p:spPr>
      </p:pic>
    </p:spTree>
  </p:cSld>
  <p:clrMapOvr>
    <a:masterClrMapping/>
  </p:clrMapOvr>
  <p:transition spd="med" advTm="18045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P353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4588" y="6478588"/>
            <a:ext cx="244475" cy="2444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5562600"/>
            <a:ext cx="3124200" cy="870989"/>
          </a:xfrm>
          <a:prstGeom prst="rect">
            <a:avLst/>
          </a:prstGeom>
        </p:spPr>
      </p:pic>
      <p:sp>
        <p:nvSpPr>
          <p:cNvPr id="23" name="Text Box 2"/>
          <p:cNvSpPr txBox="1">
            <a:spLocks noChangeArrowheads="1"/>
          </p:cNvSpPr>
          <p:nvPr/>
        </p:nvSpPr>
        <p:spPr bwMode="auto">
          <a:xfrm>
            <a:off x="609601" y="685800"/>
            <a:ext cx="5990478" cy="492443"/>
          </a:xfrm>
          <a:prstGeom prst="rect">
            <a:avLst/>
          </a:prstGeom>
          <a:noFill/>
          <a:ln w="9525">
            <a:noFill/>
            <a:miter lim="800000"/>
            <a:headEnd/>
            <a:tailEnd/>
          </a:ln>
        </p:spPr>
        <p:txBody>
          <a:bodyPr wrap="square">
            <a:spAutoFit/>
          </a:bodyPr>
          <a:lstStyle/>
          <a:p>
            <a:pPr>
              <a:spcBef>
                <a:spcPct val="50000"/>
              </a:spcBef>
            </a:pPr>
            <a:r>
              <a:rPr lang="en-US" sz="2600" b="1" dirty="0">
                <a:solidFill>
                  <a:srgbClr val="1F4B54"/>
                </a:solidFill>
                <a:latin typeface="+mj-lt"/>
              </a:rPr>
              <a:t>Process of Engagement</a:t>
            </a:r>
            <a:endParaRPr lang="en-US" sz="2600" b="1" spc="50" dirty="0" smtClean="0">
              <a:solidFill>
                <a:srgbClr val="1F4B54"/>
              </a:solidFill>
              <a:latin typeface="+mj-lt"/>
              <a:ea typeface="Helvetica" charset="0"/>
              <a:cs typeface="Helvetica" charset="0"/>
            </a:endParaRPr>
          </a:p>
        </p:txBody>
      </p:sp>
      <p:sp>
        <p:nvSpPr>
          <p:cNvPr id="24" name="Rectangle 23"/>
          <p:cNvSpPr/>
          <p:nvPr/>
        </p:nvSpPr>
        <p:spPr>
          <a:xfrm>
            <a:off x="609600" y="1447800"/>
            <a:ext cx="7924800" cy="4593565"/>
          </a:xfrm>
          <a:prstGeom prst="rect">
            <a:avLst/>
          </a:prstGeom>
        </p:spPr>
        <p:txBody>
          <a:bodyPr wrap="square">
            <a:spAutoFit/>
          </a:bodyPr>
          <a:lstStyle/>
          <a:p>
            <a:r>
              <a:rPr lang="en-CA" sz="1600" dirty="0" smtClean="0">
                <a:solidFill>
                  <a:srgbClr val="1F4B54"/>
                </a:solidFill>
                <a:latin typeface="+mn-lt"/>
              </a:rPr>
              <a:t>As the Pedagogical Partner roles evolve, the following are some of the ways they may be formally engaged with your centre:</a:t>
            </a:r>
          </a:p>
          <a:p>
            <a:endParaRPr lang="en-CA" sz="1600" dirty="0">
              <a:solidFill>
                <a:srgbClr val="1F4B54"/>
              </a:solidFill>
              <a:latin typeface="+mn-lt"/>
            </a:endParaRPr>
          </a:p>
          <a:p>
            <a:r>
              <a:rPr lang="en-CA" sz="1150" b="1" dirty="0" smtClean="0">
                <a:solidFill>
                  <a:srgbClr val="1F4B54"/>
                </a:solidFill>
                <a:latin typeface="+mn-lt"/>
              </a:rPr>
              <a:t>Process of Engagement: </a:t>
            </a:r>
            <a:r>
              <a:rPr lang="en-CA" sz="1150" dirty="0" smtClean="0">
                <a:solidFill>
                  <a:srgbClr val="1F4B54"/>
                </a:solidFill>
                <a:latin typeface="+mn-lt"/>
              </a:rPr>
              <a:t>Pedagogical Partners register and attend the </a:t>
            </a:r>
            <a:r>
              <a:rPr lang="en-CA" sz="1150" dirty="0" err="1" smtClean="0">
                <a:solidFill>
                  <a:srgbClr val="1F4B54"/>
                </a:solidFill>
                <a:latin typeface="+mn-lt"/>
              </a:rPr>
              <a:t>MacEwan</a:t>
            </a:r>
            <a:r>
              <a:rPr lang="en-CA" sz="1150" dirty="0" smtClean="0">
                <a:solidFill>
                  <a:srgbClr val="1F4B54"/>
                </a:solidFill>
                <a:latin typeface="+mn-lt"/>
              </a:rPr>
              <a:t> online curriculum course alongside ELCC members to support and create dialogue relative to weekly reflective writing activities, contributing to class postings and sharing reflections in on-line collaborative sessions.</a:t>
            </a:r>
          </a:p>
          <a:p>
            <a:endParaRPr lang="en-CA" sz="1150" dirty="0">
              <a:solidFill>
                <a:srgbClr val="1F4B54"/>
              </a:solidFill>
              <a:latin typeface="+mn-lt"/>
            </a:endParaRPr>
          </a:p>
          <a:p>
            <a:r>
              <a:rPr lang="en-CA" sz="1150" b="1" dirty="0" smtClean="0">
                <a:solidFill>
                  <a:srgbClr val="1F4B54"/>
                </a:solidFill>
                <a:latin typeface="+mn-lt"/>
              </a:rPr>
              <a:t>Supporting &amp; Strengthening Practice: </a:t>
            </a:r>
            <a:r>
              <a:rPr lang="en-CA" sz="1150" dirty="0" smtClean="0">
                <a:solidFill>
                  <a:srgbClr val="1F4B54"/>
                </a:solidFill>
                <a:latin typeface="+mn-lt"/>
              </a:rPr>
              <a:t>In conjunction to taking the course together, Pedagogical Partners will also visit programs on a monthly basis for approximately 4 hours per month of coaching time to facilitate applying theoretical concepts of the course into daily practice.</a:t>
            </a:r>
          </a:p>
          <a:p>
            <a:endParaRPr lang="en-CA" sz="1150" dirty="0">
              <a:solidFill>
                <a:srgbClr val="1F4B54"/>
              </a:solidFill>
              <a:latin typeface="+mn-lt"/>
            </a:endParaRPr>
          </a:p>
          <a:p>
            <a:r>
              <a:rPr lang="en-CA" sz="1150" b="1" dirty="0" smtClean="0">
                <a:solidFill>
                  <a:srgbClr val="1F4B54"/>
                </a:solidFill>
                <a:latin typeface="+mn-lt"/>
              </a:rPr>
              <a:t>Establishing Communities of Practice: </a:t>
            </a:r>
            <a:r>
              <a:rPr lang="en-CA" sz="1150" dirty="0" smtClean="0">
                <a:solidFill>
                  <a:srgbClr val="1F4B54"/>
                </a:solidFill>
                <a:latin typeface="+mn-lt"/>
              </a:rPr>
              <a:t>Pedagogical Partners will also as appropriate coordinate Community of Learning (COL’s) sessions within ELCC sites as a means of engaging all centre educators on topic relative to overarching curriculum concepts.</a:t>
            </a:r>
          </a:p>
          <a:p>
            <a:endParaRPr lang="en-CA" sz="1150" dirty="0">
              <a:solidFill>
                <a:srgbClr val="1F4B54"/>
              </a:solidFill>
              <a:latin typeface="+mn-lt"/>
            </a:endParaRPr>
          </a:p>
          <a:p>
            <a:r>
              <a:rPr lang="en-CA" sz="1150" b="1" dirty="0" smtClean="0">
                <a:solidFill>
                  <a:srgbClr val="1F4B54"/>
                </a:solidFill>
                <a:latin typeface="+mn-lt"/>
              </a:rPr>
              <a:t>Regional Learning Community Sessions: </a:t>
            </a:r>
            <a:r>
              <a:rPr lang="en-CA" sz="1150" dirty="0" smtClean="0">
                <a:solidFill>
                  <a:srgbClr val="1F4B54"/>
                </a:solidFill>
                <a:latin typeface="+mn-lt"/>
              </a:rPr>
              <a:t>A significant part of the support process also places emphasis on connecting and bringing the professional community together The learning community model places focus on guiding and facilitating groups of 4-6 sites that come together as a regional learning community.</a:t>
            </a:r>
          </a:p>
          <a:p>
            <a:endParaRPr lang="en-CA" sz="1200" dirty="0">
              <a:solidFill>
                <a:srgbClr val="1F4B54"/>
              </a:solidFill>
              <a:latin typeface="+mn-lt"/>
            </a:endParaRPr>
          </a:p>
          <a:p>
            <a:endParaRPr lang="en-CA" sz="1200" dirty="0" smtClean="0">
              <a:solidFill>
                <a:srgbClr val="1F4B54"/>
              </a:solidFill>
              <a:latin typeface="+mn-lt"/>
            </a:endParaRPr>
          </a:p>
          <a:p>
            <a:endParaRPr lang="en-CA" sz="1200" dirty="0">
              <a:solidFill>
                <a:srgbClr val="1F4B54"/>
              </a:solidFill>
              <a:latin typeface="+mn-lt"/>
            </a:endParaRPr>
          </a:p>
          <a:p>
            <a:r>
              <a:rPr lang="en-CA" sz="1200" dirty="0" smtClean="0">
                <a:solidFill>
                  <a:srgbClr val="1F4B54"/>
                </a:solidFill>
                <a:latin typeface="+mn-lt"/>
              </a:rPr>
              <a:t>  </a:t>
            </a:r>
          </a:p>
          <a:p>
            <a:endParaRPr lang="en-CA" sz="1200" dirty="0">
              <a:solidFill>
                <a:srgbClr val="1F4B54"/>
              </a:solidFill>
              <a:latin typeface="+mn-lt"/>
            </a:endParaRPr>
          </a:p>
          <a:p>
            <a:endParaRPr lang="en-CA" sz="1200" dirty="0" smtClean="0">
              <a:solidFill>
                <a:srgbClr val="1F4B54"/>
              </a:solidFill>
              <a:latin typeface="+mn-lt"/>
            </a:endParaRPr>
          </a:p>
        </p:txBody>
      </p:sp>
    </p:spTree>
  </p:cSld>
  <p:clrMapOvr>
    <a:masterClrMapping/>
  </p:clrMapOvr>
  <p:transition spd="med" advTm="81402">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76200"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en-US" sz="2800" b="0" i="0" u="none" strike="noStrike" cap="none" normalizeH="0" baseline="0" smtClean="0">
            <a:ln>
              <a:noFill/>
            </a:ln>
            <a:solidFill>
              <a:srgbClr val="560F2D"/>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CCCCFF"/>
        </a:solidFill>
        <a:ln w="76200"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en-US" sz="2800" b="0" i="0" u="none" strike="noStrike" cap="none" normalizeH="0" baseline="0" smtClean="0">
            <a:ln>
              <a:noFill/>
            </a:ln>
            <a:solidFill>
              <a:srgbClr val="560F2D"/>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14544</TotalTime>
  <Words>1166</Words>
  <Application>Microsoft Macintosh PowerPoint</Application>
  <PresentationFormat>On-screen Show (4:3)</PresentationFormat>
  <Paragraphs>75</Paragraphs>
  <Slides>4</Slides>
  <Notes>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Helvetica</vt:lpstr>
      <vt:lpstr>Times New Roman</vt:lpstr>
      <vt:lpstr>Arial</vt:lpstr>
      <vt:lpstr>Default Design</vt:lpstr>
      <vt:lpstr>PowerPoint Presentation</vt:lpstr>
      <vt:lpstr>PowerPoint Presentation</vt:lpstr>
      <vt:lpstr>PowerPoint Presentation</vt:lpstr>
      <vt:lpstr>PowerPoint Presentation</vt:lpstr>
    </vt:vector>
  </TitlesOfParts>
  <Company>CCCF</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ARCQE Presents…</dc:title>
  <dc:creator>Heather Snider</dc:creator>
  <cp:lastModifiedBy>Anne Brown</cp:lastModifiedBy>
  <cp:revision>248</cp:revision>
  <dcterms:created xsi:type="dcterms:W3CDTF">2005-08-30T18:01:21Z</dcterms:created>
  <dcterms:modified xsi:type="dcterms:W3CDTF">2018-10-10T04:23:09Z</dcterms:modified>
</cp:coreProperties>
</file>